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64" r:id="rId3"/>
    <p:sldId id="257" r:id="rId4"/>
    <p:sldId id="263" r:id="rId5"/>
    <p:sldId id="267" r:id="rId6"/>
    <p:sldId id="258" r:id="rId7"/>
    <p:sldId id="268" r:id="rId8"/>
    <p:sldId id="259" r:id="rId9"/>
    <p:sldId id="260" r:id="rId10"/>
    <p:sldId id="271" r:id="rId11"/>
    <p:sldId id="262" r:id="rId12"/>
    <p:sldId id="261" r:id="rId13"/>
    <p:sldId id="269" r:id="rId14"/>
    <p:sldId id="273" r:id="rId15"/>
    <p:sldId id="270" r:id="rId16"/>
    <p:sldId id="274" r:id="rId17"/>
    <p:sldId id="265" r:id="rId18"/>
    <p:sldId id="266" r:id="rId19"/>
    <p:sldId id="275"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p:restoredTop sz="86691"/>
  </p:normalViewPr>
  <p:slideViewPr>
    <p:cSldViewPr snapToGrid="0" snapToObjects="1">
      <p:cViewPr>
        <p:scale>
          <a:sx n="76" d="100"/>
          <a:sy n="76" d="100"/>
        </p:scale>
        <p:origin x="2432" y="2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D75CB0-1347-A748-95E2-BEDBA922FA99}" type="datetimeFigureOut">
              <a:rPr lang="en-US" smtClean="0"/>
              <a:t>5/7/17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36C640-0155-DA47-A50A-8C2B6537CE30}" type="slidenum">
              <a:rPr lang="en-US" smtClean="0"/>
              <a:t>‹#›</a:t>
            </a:fld>
            <a:endParaRPr lang="en-US"/>
          </a:p>
        </p:txBody>
      </p:sp>
    </p:spTree>
    <p:extLst>
      <p:ext uri="{BB962C8B-B14F-4D97-AF65-F5344CB8AC3E}">
        <p14:creationId xmlns:p14="http://schemas.microsoft.com/office/powerpoint/2010/main" val="795853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Cleane</a:t>
            </a:r>
            <a:r>
              <a:rPr lang="en-US" baseline="0" dirty="0" smtClean="0"/>
              <a:t>d the data =&gt; obs. that we didn`t want (after disturbance events, such as earthquakes) and variables that we wouldn’t take into account</a:t>
            </a:r>
          </a:p>
          <a:p>
            <a:r>
              <a:rPr lang="en-US" baseline="0" dirty="0" smtClean="0"/>
              <a:t>Land use data =&gt; sites didn’t match =&gt; calculated the average by HUC8</a:t>
            </a:r>
          </a:p>
          <a:p>
            <a:r>
              <a:rPr lang="en-US" baseline="0" dirty="0" smtClean="0"/>
              <a:t>Merge the two dataset using SQL (HUC8 being the unique identifier)</a:t>
            </a:r>
          </a:p>
        </p:txBody>
      </p:sp>
      <p:sp>
        <p:nvSpPr>
          <p:cNvPr id="4" name="Slide Number Placeholder 3"/>
          <p:cNvSpPr>
            <a:spLocks noGrp="1"/>
          </p:cNvSpPr>
          <p:nvPr>
            <p:ph type="sldNum" sz="quarter" idx="10"/>
          </p:nvPr>
        </p:nvSpPr>
        <p:spPr/>
        <p:txBody>
          <a:bodyPr/>
          <a:lstStyle/>
          <a:p>
            <a:fld id="{D336C640-0155-DA47-A50A-8C2B6537CE30}" type="slidenum">
              <a:rPr lang="en-US" smtClean="0"/>
              <a:t>4</a:t>
            </a:fld>
            <a:endParaRPr lang="en-US"/>
          </a:p>
        </p:txBody>
      </p:sp>
    </p:spTree>
    <p:extLst>
      <p:ext uri="{BB962C8B-B14F-4D97-AF65-F5344CB8AC3E}">
        <p14:creationId xmlns:p14="http://schemas.microsoft.com/office/powerpoint/2010/main" val="1326370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93 sites in the Colorado river watershed</a:t>
            </a:r>
            <a:endParaRPr lang="en-US" dirty="0"/>
          </a:p>
        </p:txBody>
      </p:sp>
      <p:sp>
        <p:nvSpPr>
          <p:cNvPr id="4" name="Slide Number Placeholder 3"/>
          <p:cNvSpPr>
            <a:spLocks noGrp="1"/>
          </p:cNvSpPr>
          <p:nvPr>
            <p:ph type="sldNum" sz="quarter" idx="10"/>
          </p:nvPr>
        </p:nvSpPr>
        <p:spPr/>
        <p:txBody>
          <a:bodyPr/>
          <a:lstStyle/>
          <a:p>
            <a:fld id="{D336C640-0155-DA47-A50A-8C2B6537CE30}" type="slidenum">
              <a:rPr lang="en-US" smtClean="0"/>
              <a:t>6</a:t>
            </a:fld>
            <a:endParaRPr lang="en-US"/>
          </a:p>
        </p:txBody>
      </p:sp>
    </p:spTree>
    <p:extLst>
      <p:ext uri="{BB962C8B-B14F-4D97-AF65-F5344CB8AC3E}">
        <p14:creationId xmlns:p14="http://schemas.microsoft.com/office/powerpoint/2010/main" val="102486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Since we have different points from different months of</a:t>
            </a:r>
            <a:r>
              <a:rPr lang="en-US" baseline="0" dirty="0" smtClean="0"/>
              <a:t> the year, we wanted to check for any seasonal variability in the dataset.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visually didn’t find any temporal variability and by this we can infer that if we find some variation depending on streams, then it really could be an effect of the streams order or the land use.</a:t>
            </a:r>
            <a:endParaRPr lang="en-US" dirty="0" smtClean="0"/>
          </a:p>
        </p:txBody>
      </p:sp>
      <p:sp>
        <p:nvSpPr>
          <p:cNvPr id="4" name="Slide Number Placeholder 3"/>
          <p:cNvSpPr>
            <a:spLocks noGrp="1"/>
          </p:cNvSpPr>
          <p:nvPr>
            <p:ph type="sldNum" sz="quarter" idx="10"/>
          </p:nvPr>
        </p:nvSpPr>
        <p:spPr/>
        <p:txBody>
          <a:bodyPr/>
          <a:lstStyle/>
          <a:p>
            <a:fld id="{D336C640-0155-DA47-A50A-8C2B6537CE30}" type="slidenum">
              <a:rPr lang="en-US" smtClean="0"/>
              <a:t>7</a:t>
            </a:fld>
            <a:endParaRPr lang="en-US"/>
          </a:p>
        </p:txBody>
      </p:sp>
    </p:spTree>
    <p:extLst>
      <p:ext uri="{BB962C8B-B14F-4D97-AF65-F5344CB8AC3E}">
        <p14:creationId xmlns:p14="http://schemas.microsoft.com/office/powerpoint/2010/main" val="679847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Regression, no significant relationship.</a:t>
            </a:r>
            <a:r>
              <a:rPr lang="en-US" baseline="0" dirty="0" smtClean="0"/>
              <a:t> </a:t>
            </a:r>
          </a:p>
          <a:p>
            <a:r>
              <a:rPr lang="en-US" baseline="0" dirty="0" smtClean="0"/>
              <a:t>Interesting funneling. </a:t>
            </a:r>
          </a:p>
          <a:p>
            <a:r>
              <a:rPr lang="en-US" baseline="0" dirty="0" smtClean="0"/>
              <a:t>STD by site. </a:t>
            </a:r>
            <a:endParaRPr lang="en-US" dirty="0"/>
          </a:p>
        </p:txBody>
      </p:sp>
      <p:sp>
        <p:nvSpPr>
          <p:cNvPr id="4" name="Slide Number Placeholder 3"/>
          <p:cNvSpPr>
            <a:spLocks noGrp="1"/>
          </p:cNvSpPr>
          <p:nvPr>
            <p:ph type="sldNum" sz="quarter" idx="10"/>
          </p:nvPr>
        </p:nvSpPr>
        <p:spPr/>
        <p:txBody>
          <a:bodyPr/>
          <a:lstStyle/>
          <a:p>
            <a:fld id="{D336C640-0155-DA47-A50A-8C2B6537CE30}" type="slidenum">
              <a:rPr lang="en-US" smtClean="0"/>
              <a:t>8</a:t>
            </a:fld>
            <a:endParaRPr lang="en-US"/>
          </a:p>
        </p:txBody>
      </p:sp>
    </p:spTree>
    <p:extLst>
      <p:ext uri="{BB962C8B-B14F-4D97-AF65-F5344CB8AC3E}">
        <p14:creationId xmlns:p14="http://schemas.microsoft.com/office/powerpoint/2010/main" val="2541447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linear regression</a:t>
            </a:r>
            <a:r>
              <a:rPr lang="en-US" baseline="0" dirty="0" smtClean="0"/>
              <a:t> to see how well the different land use types explained TP. This time with </a:t>
            </a:r>
          </a:p>
        </p:txBody>
      </p:sp>
      <p:sp>
        <p:nvSpPr>
          <p:cNvPr id="4" name="Slide Number Placeholder 3"/>
          <p:cNvSpPr>
            <a:spLocks noGrp="1"/>
          </p:cNvSpPr>
          <p:nvPr>
            <p:ph type="sldNum" sz="quarter" idx="10"/>
          </p:nvPr>
        </p:nvSpPr>
        <p:spPr/>
        <p:txBody>
          <a:bodyPr/>
          <a:lstStyle/>
          <a:p>
            <a:fld id="{D336C640-0155-DA47-A50A-8C2B6537CE30}" type="slidenum">
              <a:rPr lang="en-US" smtClean="0"/>
              <a:t>11</a:t>
            </a:fld>
            <a:endParaRPr lang="en-US"/>
          </a:p>
        </p:txBody>
      </p:sp>
    </p:spTree>
    <p:extLst>
      <p:ext uri="{BB962C8B-B14F-4D97-AF65-F5344CB8AC3E}">
        <p14:creationId xmlns:p14="http://schemas.microsoft.com/office/powerpoint/2010/main" val="1267315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36C640-0155-DA47-A50A-8C2B6537CE30}" type="slidenum">
              <a:rPr lang="en-US" smtClean="0"/>
              <a:t>12</a:t>
            </a:fld>
            <a:endParaRPr lang="en-US"/>
          </a:p>
        </p:txBody>
      </p:sp>
    </p:spTree>
    <p:extLst>
      <p:ext uri="{BB962C8B-B14F-4D97-AF65-F5344CB8AC3E}">
        <p14:creationId xmlns:p14="http://schemas.microsoft.com/office/powerpoint/2010/main" val="2435018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Hot spot</a:t>
            </a:r>
            <a:r>
              <a:rPr lang="en-US" baseline="0" dirty="0" smtClean="0"/>
              <a:t> of P, makes sense </a:t>
            </a:r>
            <a:r>
              <a:rPr lang="en-US" baseline="0" dirty="0" err="1" smtClean="0"/>
              <a:t>bc</a:t>
            </a:r>
            <a:r>
              <a:rPr lang="en-US" baseline="0" dirty="0" smtClean="0"/>
              <a:t> near Rockies</a:t>
            </a:r>
          </a:p>
          <a:p>
            <a:r>
              <a:rPr lang="en-US" baseline="0" dirty="0" smtClean="0"/>
              <a:t>Created using heat-map plugin in </a:t>
            </a:r>
            <a:r>
              <a:rPr lang="en-US" baseline="0" dirty="0" err="1" smtClean="0"/>
              <a:t>Qgis</a:t>
            </a:r>
            <a:r>
              <a:rPr lang="en-US" baseline="0" dirty="0" smtClean="0"/>
              <a:t> which both takes into account the density of points and the values of variables associated with those points. </a:t>
            </a:r>
          </a:p>
          <a:p>
            <a:r>
              <a:rPr lang="en-US" baseline="0" dirty="0" smtClean="0"/>
              <a:t>Not a heat map for the whole watershed, just for a concentrated amount of points. </a:t>
            </a:r>
          </a:p>
          <a:p>
            <a:r>
              <a:rPr lang="en-US" baseline="0" dirty="0" smtClean="0"/>
              <a:t>Hotter </a:t>
            </a:r>
            <a:r>
              <a:rPr lang="en-US" baseline="0" dirty="0" err="1" smtClean="0"/>
              <a:t>colours</a:t>
            </a:r>
            <a:r>
              <a:rPr lang="en-US" baseline="0" dirty="0" smtClean="0"/>
              <a:t> = hotter values</a:t>
            </a:r>
            <a:endParaRPr lang="en-US" dirty="0"/>
          </a:p>
        </p:txBody>
      </p:sp>
      <p:sp>
        <p:nvSpPr>
          <p:cNvPr id="4" name="Slide Number Placeholder 3"/>
          <p:cNvSpPr>
            <a:spLocks noGrp="1"/>
          </p:cNvSpPr>
          <p:nvPr>
            <p:ph type="sldNum" sz="quarter" idx="10"/>
          </p:nvPr>
        </p:nvSpPr>
        <p:spPr/>
        <p:txBody>
          <a:bodyPr/>
          <a:lstStyle/>
          <a:p>
            <a:fld id="{D336C640-0155-DA47-A50A-8C2B6537CE30}" type="slidenum">
              <a:rPr lang="en-US" smtClean="0"/>
              <a:t>13</a:t>
            </a:fld>
            <a:endParaRPr lang="en-US"/>
          </a:p>
        </p:txBody>
      </p:sp>
    </p:spTree>
    <p:extLst>
      <p:ext uri="{BB962C8B-B14F-4D97-AF65-F5344CB8AC3E}">
        <p14:creationId xmlns:p14="http://schemas.microsoft.com/office/powerpoint/2010/main" val="3098010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9867D543-5AED-914A-AFC7-C1D4357F6F0C}" type="datetimeFigureOut">
              <a:rPr lang="en-US" smtClean="0"/>
              <a:t>5/7/17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D4BD97-17B3-4047-91A7-8170804C9EE1}" type="slidenum">
              <a:rPr lang="en-US" smtClean="0"/>
              <a:t>‹#›</a:t>
            </a:fld>
            <a:endParaRPr lang="en-US"/>
          </a:p>
        </p:txBody>
      </p:sp>
    </p:spTree>
    <p:extLst>
      <p:ext uri="{BB962C8B-B14F-4D97-AF65-F5344CB8AC3E}">
        <p14:creationId xmlns:p14="http://schemas.microsoft.com/office/powerpoint/2010/main" val="4075083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9867D543-5AED-914A-AFC7-C1D4357F6F0C}" type="datetimeFigureOut">
              <a:rPr lang="en-US" smtClean="0"/>
              <a:t>5/7/17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D4BD97-17B3-4047-91A7-8170804C9EE1}" type="slidenum">
              <a:rPr lang="en-US" smtClean="0"/>
              <a:t>‹#›</a:t>
            </a:fld>
            <a:endParaRPr lang="en-US"/>
          </a:p>
        </p:txBody>
      </p:sp>
    </p:spTree>
    <p:extLst>
      <p:ext uri="{BB962C8B-B14F-4D97-AF65-F5344CB8AC3E}">
        <p14:creationId xmlns:p14="http://schemas.microsoft.com/office/powerpoint/2010/main" val="2017684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9867D543-5AED-914A-AFC7-C1D4357F6F0C}" type="datetimeFigureOut">
              <a:rPr lang="en-US" smtClean="0"/>
              <a:t>5/7/17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D4BD97-17B3-4047-91A7-8170804C9EE1}" type="slidenum">
              <a:rPr lang="en-US" smtClean="0"/>
              <a:t>‹#›</a:t>
            </a:fld>
            <a:endParaRPr lang="en-US"/>
          </a:p>
        </p:txBody>
      </p:sp>
    </p:spTree>
    <p:extLst>
      <p:ext uri="{BB962C8B-B14F-4D97-AF65-F5344CB8AC3E}">
        <p14:creationId xmlns:p14="http://schemas.microsoft.com/office/powerpoint/2010/main" val="2484009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9867D543-5AED-914A-AFC7-C1D4357F6F0C}" type="datetimeFigureOut">
              <a:rPr lang="en-US" smtClean="0"/>
              <a:t>5/7/17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D4BD97-17B3-4047-91A7-8170804C9EE1}" type="slidenum">
              <a:rPr lang="en-US" smtClean="0"/>
              <a:t>‹#›</a:t>
            </a:fld>
            <a:endParaRPr lang="en-US"/>
          </a:p>
        </p:txBody>
      </p:sp>
    </p:spTree>
    <p:extLst>
      <p:ext uri="{BB962C8B-B14F-4D97-AF65-F5344CB8AC3E}">
        <p14:creationId xmlns:p14="http://schemas.microsoft.com/office/powerpoint/2010/main" val="2656628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9867D543-5AED-914A-AFC7-C1D4357F6F0C}" type="datetimeFigureOut">
              <a:rPr lang="en-US" smtClean="0"/>
              <a:t>5/7/17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D4BD97-17B3-4047-91A7-8170804C9EE1}" type="slidenum">
              <a:rPr lang="en-US" smtClean="0"/>
              <a:t>‹#›</a:t>
            </a:fld>
            <a:endParaRPr lang="en-US"/>
          </a:p>
        </p:txBody>
      </p:sp>
    </p:spTree>
    <p:extLst>
      <p:ext uri="{BB962C8B-B14F-4D97-AF65-F5344CB8AC3E}">
        <p14:creationId xmlns:p14="http://schemas.microsoft.com/office/powerpoint/2010/main" val="2022610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9867D543-5AED-914A-AFC7-C1D4357F6F0C}" type="datetimeFigureOut">
              <a:rPr lang="en-US" smtClean="0"/>
              <a:t>5/7/17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D4BD97-17B3-4047-91A7-8170804C9EE1}" type="slidenum">
              <a:rPr lang="en-US" smtClean="0"/>
              <a:t>‹#›</a:t>
            </a:fld>
            <a:endParaRPr lang="en-US"/>
          </a:p>
        </p:txBody>
      </p:sp>
    </p:spTree>
    <p:extLst>
      <p:ext uri="{BB962C8B-B14F-4D97-AF65-F5344CB8AC3E}">
        <p14:creationId xmlns:p14="http://schemas.microsoft.com/office/powerpoint/2010/main" val="3947594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9867D543-5AED-914A-AFC7-C1D4357F6F0C}" type="datetimeFigureOut">
              <a:rPr lang="en-US" smtClean="0"/>
              <a:t>5/7/17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D4BD97-17B3-4047-91A7-8170804C9EE1}" type="slidenum">
              <a:rPr lang="en-US" smtClean="0"/>
              <a:t>‹#›</a:t>
            </a:fld>
            <a:endParaRPr lang="en-US"/>
          </a:p>
        </p:txBody>
      </p:sp>
    </p:spTree>
    <p:extLst>
      <p:ext uri="{BB962C8B-B14F-4D97-AF65-F5344CB8AC3E}">
        <p14:creationId xmlns:p14="http://schemas.microsoft.com/office/powerpoint/2010/main" val="3453174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9867D543-5AED-914A-AFC7-C1D4357F6F0C}" type="datetimeFigureOut">
              <a:rPr lang="en-US" smtClean="0"/>
              <a:t>5/7/17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D4BD97-17B3-4047-91A7-8170804C9EE1}" type="slidenum">
              <a:rPr lang="en-US" smtClean="0"/>
              <a:t>‹#›</a:t>
            </a:fld>
            <a:endParaRPr lang="en-US"/>
          </a:p>
        </p:txBody>
      </p:sp>
    </p:spTree>
    <p:extLst>
      <p:ext uri="{BB962C8B-B14F-4D97-AF65-F5344CB8AC3E}">
        <p14:creationId xmlns:p14="http://schemas.microsoft.com/office/powerpoint/2010/main" val="1316772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67D543-5AED-914A-AFC7-C1D4357F6F0C}" type="datetimeFigureOut">
              <a:rPr lang="en-US" smtClean="0"/>
              <a:t>5/7/17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D4BD97-17B3-4047-91A7-8170804C9EE1}" type="slidenum">
              <a:rPr lang="en-US" smtClean="0"/>
              <a:t>‹#›</a:t>
            </a:fld>
            <a:endParaRPr lang="en-US"/>
          </a:p>
        </p:txBody>
      </p:sp>
    </p:spTree>
    <p:extLst>
      <p:ext uri="{BB962C8B-B14F-4D97-AF65-F5344CB8AC3E}">
        <p14:creationId xmlns:p14="http://schemas.microsoft.com/office/powerpoint/2010/main" val="2325267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9867D543-5AED-914A-AFC7-C1D4357F6F0C}" type="datetimeFigureOut">
              <a:rPr lang="en-US" smtClean="0"/>
              <a:t>5/7/17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D4BD97-17B3-4047-91A7-8170804C9EE1}" type="slidenum">
              <a:rPr lang="en-US" smtClean="0"/>
              <a:t>‹#›</a:t>
            </a:fld>
            <a:endParaRPr lang="en-US"/>
          </a:p>
        </p:txBody>
      </p:sp>
    </p:spTree>
    <p:extLst>
      <p:ext uri="{BB962C8B-B14F-4D97-AF65-F5344CB8AC3E}">
        <p14:creationId xmlns:p14="http://schemas.microsoft.com/office/powerpoint/2010/main" val="3672077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9867D543-5AED-914A-AFC7-C1D4357F6F0C}" type="datetimeFigureOut">
              <a:rPr lang="en-US" smtClean="0"/>
              <a:t>5/7/17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D4BD97-17B3-4047-91A7-8170804C9EE1}" type="slidenum">
              <a:rPr lang="en-US" smtClean="0"/>
              <a:t>‹#›</a:t>
            </a:fld>
            <a:endParaRPr lang="en-US"/>
          </a:p>
        </p:txBody>
      </p:sp>
    </p:spTree>
    <p:extLst>
      <p:ext uri="{BB962C8B-B14F-4D97-AF65-F5344CB8AC3E}">
        <p14:creationId xmlns:p14="http://schemas.microsoft.com/office/powerpoint/2010/main" val="25503668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7D543-5AED-914A-AFC7-C1D4357F6F0C}" type="datetimeFigureOut">
              <a:rPr lang="en-US" smtClean="0"/>
              <a:t>5/7/17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D4BD97-17B3-4047-91A7-8170804C9EE1}" type="slidenum">
              <a:rPr lang="en-US" smtClean="0"/>
              <a:t>‹#›</a:t>
            </a:fld>
            <a:endParaRPr lang="en-US"/>
          </a:p>
        </p:txBody>
      </p:sp>
    </p:spTree>
    <p:extLst>
      <p:ext uri="{BB962C8B-B14F-4D97-AF65-F5344CB8AC3E}">
        <p14:creationId xmlns:p14="http://schemas.microsoft.com/office/powerpoint/2010/main" val="249531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tiff"/><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0403" y="3664336"/>
            <a:ext cx="8428562" cy="706969"/>
          </a:xfrm>
        </p:spPr>
        <p:txBody>
          <a:bodyPr/>
          <a:lstStyle/>
          <a:p>
            <a:r>
              <a:rPr lang="en-US" sz="2400" dirty="0" err="1" smtClean="0"/>
              <a:t>Naila</a:t>
            </a:r>
            <a:r>
              <a:rPr lang="en-US" sz="2400" dirty="0" smtClean="0"/>
              <a:t> Costa, Dietrich </a:t>
            </a:r>
            <a:r>
              <a:rPr lang="en-US" sz="2400" dirty="0" err="1" smtClean="0"/>
              <a:t>Epp</a:t>
            </a:r>
            <a:r>
              <a:rPr lang="en-US" sz="2400" dirty="0" smtClean="0"/>
              <a:t> Schmidt, Erin Larson, Stephanie Shousha</a:t>
            </a:r>
            <a:endParaRPr lang="en-US" sz="2400" dirty="0"/>
          </a:p>
        </p:txBody>
      </p:sp>
      <p:sp>
        <p:nvSpPr>
          <p:cNvPr id="4" name="TextBox 3"/>
          <p:cNvSpPr txBox="1"/>
          <p:nvPr/>
        </p:nvSpPr>
        <p:spPr>
          <a:xfrm>
            <a:off x="843010" y="1322124"/>
            <a:ext cx="7667250" cy="1569660"/>
          </a:xfrm>
          <a:prstGeom prst="rect">
            <a:avLst/>
          </a:prstGeom>
          <a:noFill/>
        </p:spPr>
        <p:txBody>
          <a:bodyPr wrap="square" rtlCol="0">
            <a:spAutoFit/>
          </a:bodyPr>
          <a:lstStyle/>
          <a:p>
            <a:pPr algn="ctr"/>
            <a:r>
              <a:rPr lang="en-US" sz="4800" dirty="0" smtClean="0"/>
              <a:t>Phosphorus variation in the Colorado River Watershed</a:t>
            </a:r>
            <a:endParaRPr lang="en-US" sz="4800" dirty="0"/>
          </a:p>
        </p:txBody>
      </p:sp>
      <p:pic>
        <p:nvPicPr>
          <p:cNvPr id="5" name="Picture 4" descr="Screen Shot 2017-05-06 at 3.00.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5490" y="5482917"/>
            <a:ext cx="2094770" cy="1108864"/>
          </a:xfrm>
          <a:prstGeom prst="rect">
            <a:avLst/>
          </a:prstGeom>
        </p:spPr>
      </p:pic>
      <p:sp>
        <p:nvSpPr>
          <p:cNvPr id="6" name="TextBox 5"/>
          <p:cNvSpPr txBox="1"/>
          <p:nvPr/>
        </p:nvSpPr>
        <p:spPr>
          <a:xfrm>
            <a:off x="1041715" y="4371305"/>
            <a:ext cx="7270614" cy="1200329"/>
          </a:xfrm>
          <a:prstGeom prst="rect">
            <a:avLst/>
          </a:prstGeom>
          <a:noFill/>
        </p:spPr>
        <p:txBody>
          <a:bodyPr wrap="square" rtlCol="0">
            <a:spAutoFit/>
          </a:bodyPr>
          <a:lstStyle/>
          <a:p>
            <a:pPr algn="ctr"/>
            <a:r>
              <a:rPr lang="en-US" dirty="0" smtClean="0"/>
              <a:t>Data-driven ecological synthesis summer school</a:t>
            </a:r>
          </a:p>
          <a:p>
            <a:pPr algn="ctr"/>
            <a:r>
              <a:rPr lang="en-US" dirty="0" smtClean="0"/>
              <a:t>Station de Biologie des Laurentides, Université de Montréal</a:t>
            </a:r>
            <a:br>
              <a:rPr lang="en-US" dirty="0" smtClean="0"/>
            </a:br>
            <a:r>
              <a:rPr lang="en-US" dirty="0" smtClean="0"/>
              <a:t>May 7, 2017</a:t>
            </a:r>
          </a:p>
          <a:p>
            <a:pPr algn="ctr"/>
            <a:endParaRPr lang="en-US" dirty="0"/>
          </a:p>
        </p:txBody>
      </p:sp>
    </p:spTree>
    <p:extLst>
      <p:ext uri="{BB962C8B-B14F-4D97-AF65-F5344CB8AC3E}">
        <p14:creationId xmlns:p14="http://schemas.microsoft.com/office/powerpoint/2010/main" val="38410184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Total P, multiple linear regression</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17638"/>
            <a:ext cx="8280400" cy="4445000"/>
          </a:xfrm>
          <a:prstGeom prst="rect">
            <a:avLst/>
          </a:prstGeom>
        </p:spPr>
      </p:pic>
      <p:sp>
        <p:nvSpPr>
          <p:cNvPr id="9" name="Rectangle 8"/>
          <p:cNvSpPr/>
          <p:nvPr/>
        </p:nvSpPr>
        <p:spPr>
          <a:xfrm>
            <a:off x="620484" y="3547382"/>
            <a:ext cx="5894614" cy="269422"/>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20483" y="5274582"/>
            <a:ext cx="6660849" cy="245685"/>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9734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22073" y="197428"/>
            <a:ext cx="6234545" cy="6234545"/>
          </a:xfrm>
          <a:prstGeom prst="rect">
            <a:avLst/>
          </a:prstGeom>
        </p:spPr>
      </p:pic>
    </p:spTree>
    <p:extLst>
      <p:ext uri="{BB962C8B-B14F-4D97-AF65-F5344CB8AC3E}">
        <p14:creationId xmlns:p14="http://schemas.microsoft.com/office/powerpoint/2010/main" val="30159248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29542" y="163287"/>
            <a:ext cx="6234545" cy="6234545"/>
          </a:xfrm>
          <a:prstGeom prst="rect">
            <a:avLst/>
          </a:prstGeom>
        </p:spPr>
      </p:pic>
    </p:spTree>
    <p:extLst>
      <p:ext uri="{BB962C8B-B14F-4D97-AF65-F5344CB8AC3E}">
        <p14:creationId xmlns:p14="http://schemas.microsoft.com/office/powerpoint/2010/main" val="6913328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sted image at 2017_05_06 03_57 PM.png"/>
          <p:cNvPicPr>
            <a:picLocks noChangeAspect="1"/>
          </p:cNvPicPr>
          <p:nvPr/>
        </p:nvPicPr>
        <p:blipFill rotWithShape="1">
          <a:blip r:embed="rId3">
            <a:extLst>
              <a:ext uri="{28A0092B-C50C-407E-A947-70E740481C1C}">
                <a14:useLocalDpi xmlns:a14="http://schemas.microsoft.com/office/drawing/2010/main" val="0"/>
              </a:ext>
            </a:extLst>
          </a:blip>
          <a:srcRect r="16249"/>
          <a:stretch/>
        </p:blipFill>
        <p:spPr>
          <a:xfrm>
            <a:off x="991245" y="338961"/>
            <a:ext cx="3463793" cy="2924694"/>
          </a:xfrm>
          <a:prstGeom prst="rect">
            <a:avLst/>
          </a:prstGeom>
        </p:spPr>
      </p:pic>
      <p:pic>
        <p:nvPicPr>
          <p:cNvPr id="3" name="Picture 2" descr="Pasted image at 2017_05_06 04_04 PM.png"/>
          <p:cNvPicPr>
            <a:picLocks noChangeAspect="1"/>
          </p:cNvPicPr>
          <p:nvPr/>
        </p:nvPicPr>
        <p:blipFill rotWithShape="1">
          <a:blip r:embed="rId4">
            <a:extLst>
              <a:ext uri="{28A0092B-C50C-407E-A947-70E740481C1C}">
                <a14:useLocalDpi xmlns:a14="http://schemas.microsoft.com/office/drawing/2010/main" val="0"/>
              </a:ext>
            </a:extLst>
          </a:blip>
          <a:srcRect r="15126"/>
          <a:stretch/>
        </p:blipFill>
        <p:spPr>
          <a:xfrm>
            <a:off x="4951301" y="338961"/>
            <a:ext cx="3543238" cy="2952193"/>
          </a:xfrm>
          <a:prstGeom prst="rect">
            <a:avLst/>
          </a:prstGeom>
        </p:spPr>
      </p:pic>
      <p:pic>
        <p:nvPicPr>
          <p:cNvPr id="4" name="Picture 3" descr="Pasted image at 2017_05_06 04_07 PM.png"/>
          <p:cNvPicPr>
            <a:picLocks noChangeAspect="1"/>
          </p:cNvPicPr>
          <p:nvPr/>
        </p:nvPicPr>
        <p:blipFill rotWithShape="1">
          <a:blip r:embed="rId5">
            <a:extLst>
              <a:ext uri="{28A0092B-C50C-407E-A947-70E740481C1C}">
                <a14:useLocalDpi xmlns:a14="http://schemas.microsoft.com/office/drawing/2010/main" val="0"/>
              </a:ext>
            </a:extLst>
          </a:blip>
          <a:srcRect r="21353"/>
          <a:stretch/>
        </p:blipFill>
        <p:spPr>
          <a:xfrm>
            <a:off x="991245" y="3619141"/>
            <a:ext cx="3463793" cy="3114476"/>
          </a:xfrm>
          <a:prstGeom prst="rect">
            <a:avLst/>
          </a:prstGeom>
        </p:spPr>
      </p:pic>
      <p:pic>
        <p:nvPicPr>
          <p:cNvPr id="5" name="Picture 4" descr="Pasted image at 2017_05_06 04_10 PM.png"/>
          <p:cNvPicPr>
            <a:picLocks noChangeAspect="1"/>
          </p:cNvPicPr>
          <p:nvPr/>
        </p:nvPicPr>
        <p:blipFill rotWithShape="1">
          <a:blip r:embed="rId6">
            <a:extLst>
              <a:ext uri="{28A0092B-C50C-407E-A947-70E740481C1C}">
                <a14:useLocalDpi xmlns:a14="http://schemas.microsoft.com/office/drawing/2010/main" val="0"/>
              </a:ext>
            </a:extLst>
          </a:blip>
          <a:srcRect r="19549"/>
          <a:stretch/>
        </p:blipFill>
        <p:spPr>
          <a:xfrm>
            <a:off x="4951301" y="3619141"/>
            <a:ext cx="3543237" cy="3114476"/>
          </a:xfrm>
          <a:prstGeom prst="rect">
            <a:avLst/>
          </a:prstGeom>
        </p:spPr>
      </p:pic>
    </p:spTree>
    <p:extLst>
      <p:ext uri="{BB962C8B-B14F-4D97-AF65-F5344CB8AC3E}">
        <p14:creationId xmlns:p14="http://schemas.microsoft.com/office/powerpoint/2010/main" val="10053991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5637" y="490321"/>
            <a:ext cx="8312727" cy="5877358"/>
          </a:xfrm>
          <a:prstGeom prst="rect">
            <a:avLst/>
          </a:prstGeom>
        </p:spPr>
      </p:pic>
    </p:spTree>
    <p:extLst>
      <p:ext uri="{BB962C8B-B14F-4D97-AF65-F5344CB8AC3E}">
        <p14:creationId xmlns:p14="http://schemas.microsoft.com/office/powerpoint/2010/main" val="4178982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GitHub</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6170"/>
            <a:ext cx="9144000" cy="1486829"/>
          </a:xfrm>
          <a:prstGeom prst="rect">
            <a:avLst/>
          </a:prstGeom>
        </p:spPr>
      </p:pic>
    </p:spTree>
    <p:extLst>
      <p:ext uri="{BB962C8B-B14F-4D97-AF65-F5344CB8AC3E}">
        <p14:creationId xmlns:p14="http://schemas.microsoft.com/office/powerpoint/2010/main" val="25644925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04357" y="0"/>
            <a:ext cx="4166886" cy="6858000"/>
          </a:xfrm>
          <a:prstGeom prst="rect">
            <a:avLst/>
          </a:prstGeom>
        </p:spPr>
      </p:pic>
    </p:spTree>
    <p:extLst>
      <p:ext uri="{BB962C8B-B14F-4D97-AF65-F5344CB8AC3E}">
        <p14:creationId xmlns:p14="http://schemas.microsoft.com/office/powerpoint/2010/main" val="2994460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 Answers, Infinite Questions</a:t>
            </a:r>
            <a:endParaRPr lang="en-US" dirty="0"/>
          </a:p>
        </p:txBody>
      </p:sp>
      <p:sp>
        <p:nvSpPr>
          <p:cNvPr id="3" name="Content Placeholder 2"/>
          <p:cNvSpPr>
            <a:spLocks noGrp="1"/>
          </p:cNvSpPr>
          <p:nvPr>
            <p:ph idx="1"/>
          </p:nvPr>
        </p:nvSpPr>
        <p:spPr/>
        <p:txBody>
          <a:bodyPr/>
          <a:lstStyle/>
          <a:p>
            <a:r>
              <a:rPr lang="en-US" dirty="0" smtClean="0"/>
              <a:t>Spatial overlap between total phosphorus hotspots + forest cover + Rocky Mountains </a:t>
            </a:r>
            <a:r>
              <a:rPr lang="mr-IN" dirty="0" smtClean="0"/>
              <a:t>–</a:t>
            </a:r>
            <a:r>
              <a:rPr lang="en-US" dirty="0" smtClean="0"/>
              <a:t> possible erosion from mountains?</a:t>
            </a:r>
          </a:p>
          <a:p>
            <a:r>
              <a:rPr lang="en-US" dirty="0" smtClean="0"/>
              <a:t>Stream order not correlated with P variability </a:t>
            </a:r>
            <a:r>
              <a:rPr lang="mr-IN" dirty="0" smtClean="0"/>
              <a:t>–</a:t>
            </a:r>
            <a:r>
              <a:rPr lang="en-US" dirty="0" smtClean="0"/>
              <a:t> is stream order the right metric?</a:t>
            </a:r>
          </a:p>
          <a:p>
            <a:endParaRPr lang="en-US" dirty="0"/>
          </a:p>
        </p:txBody>
      </p:sp>
    </p:spTree>
    <p:extLst>
      <p:ext uri="{BB962C8B-B14F-4D97-AF65-F5344CB8AC3E}">
        <p14:creationId xmlns:p14="http://schemas.microsoft.com/office/powerpoint/2010/main" val="14676872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Working in terminal is a learning curve.</a:t>
            </a:r>
          </a:p>
          <a:p>
            <a:r>
              <a:rPr lang="en-US" dirty="0" smtClean="0"/>
              <a:t>Many contributors in a GitHub repository </a:t>
            </a:r>
            <a:r>
              <a:rPr lang="mr-IN" dirty="0" smtClean="0"/>
              <a:t>–</a:t>
            </a:r>
            <a:r>
              <a:rPr lang="en-US" dirty="0" smtClean="0"/>
              <a:t> how to have good hygiene?</a:t>
            </a:r>
          </a:p>
          <a:p>
            <a:r>
              <a:rPr lang="en-US" dirty="0" smtClean="0"/>
              <a:t>Need a clear data workflow from start</a:t>
            </a:r>
          </a:p>
          <a:p>
            <a:r>
              <a:rPr lang="en-US" dirty="0" smtClean="0"/>
              <a:t>Understand the dataset before you begin analysis</a:t>
            </a:r>
          </a:p>
          <a:p>
            <a:pPr lvl="1"/>
            <a:r>
              <a:rPr lang="en-US" dirty="0" smtClean="0"/>
              <a:t>Take more time in discovery phase</a:t>
            </a:r>
          </a:p>
          <a:p>
            <a:r>
              <a:rPr lang="en-US" dirty="0" smtClean="0"/>
              <a:t>Do research slowly </a:t>
            </a:r>
            <a:r>
              <a:rPr lang="mr-IN" dirty="0" smtClean="0"/>
              <a:t>–</a:t>
            </a:r>
            <a:r>
              <a:rPr lang="en-US" dirty="0" smtClean="0"/>
              <a:t> CALM DOWN.</a:t>
            </a:r>
          </a:p>
          <a:p>
            <a:r>
              <a:rPr lang="en-US" dirty="0" err="1" smtClean="0"/>
              <a:t>Jupyter</a:t>
            </a:r>
            <a:r>
              <a:rPr lang="en-US" dirty="0" smtClean="0"/>
              <a:t> Notebook was nice for coding together.</a:t>
            </a:r>
          </a:p>
          <a:p>
            <a:r>
              <a:rPr lang="en-US" dirty="0" err="1" smtClean="0"/>
              <a:t>SQLlite</a:t>
            </a:r>
            <a:r>
              <a:rPr lang="en-US" dirty="0" smtClean="0"/>
              <a:t> is lit AF.</a:t>
            </a:r>
          </a:p>
          <a:p>
            <a:endParaRPr lang="en-US" dirty="0"/>
          </a:p>
        </p:txBody>
      </p:sp>
    </p:spTree>
    <p:extLst>
      <p:ext uri="{BB962C8B-B14F-4D97-AF65-F5344CB8AC3E}">
        <p14:creationId xmlns:p14="http://schemas.microsoft.com/office/powerpoint/2010/main" val="17540438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00667" y="1160274"/>
            <a:ext cx="7078134" cy="5308598"/>
          </a:xfrm>
          <a:prstGeom prst="rect">
            <a:avLst/>
          </a:prstGeom>
          <a:effectLst>
            <a:outerShdw blurRad="76200" dist="139700" dir="2580000" sx="101000" sy="101000" algn="ctr" rotWithShape="0">
              <a:srgbClr val="000000">
                <a:alpha val="85000"/>
              </a:srgbClr>
            </a:outerShdw>
          </a:effectLst>
        </p:spPr>
      </p:pic>
      <p:sp>
        <p:nvSpPr>
          <p:cNvPr id="2" name="Title 1"/>
          <p:cNvSpPr>
            <a:spLocks noGrp="1"/>
          </p:cNvSpPr>
          <p:nvPr>
            <p:ph type="title"/>
          </p:nvPr>
        </p:nvSpPr>
        <p:spPr/>
        <p:txBody>
          <a:bodyPr/>
          <a:lstStyle/>
          <a:p>
            <a:r>
              <a:rPr lang="en-US" dirty="0" smtClean="0"/>
              <a:t>THANK YOU!!</a:t>
            </a:r>
            <a:endParaRPr lang="en-US" dirty="0"/>
          </a:p>
        </p:txBody>
      </p:sp>
      <p:pic>
        <p:nvPicPr>
          <p:cNvPr id="4" name="Picture 3" descr="Screen Shot 2017-05-06 at 3.00.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343" y="1278805"/>
            <a:ext cx="1454858" cy="770127"/>
          </a:xfrm>
          <a:prstGeom prst="rect">
            <a:avLst/>
          </a:prstGeom>
        </p:spPr>
      </p:pic>
    </p:spTree>
    <p:extLst>
      <p:ext uri="{BB962C8B-B14F-4D97-AF65-F5344CB8AC3E}">
        <p14:creationId xmlns:p14="http://schemas.microsoft.com/office/powerpoint/2010/main" val="9927267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DDESSS Project</a:t>
            </a:r>
            <a:endParaRPr lang="en-US" dirty="0"/>
          </a:p>
        </p:txBody>
      </p:sp>
      <p:sp>
        <p:nvSpPr>
          <p:cNvPr id="3" name="Content Placeholder 2"/>
          <p:cNvSpPr>
            <a:spLocks noGrp="1"/>
          </p:cNvSpPr>
          <p:nvPr>
            <p:ph idx="1"/>
          </p:nvPr>
        </p:nvSpPr>
        <p:spPr>
          <a:xfrm>
            <a:off x="396635" y="1332586"/>
            <a:ext cx="8350730" cy="4525963"/>
          </a:xfrm>
        </p:spPr>
        <p:txBody>
          <a:bodyPr/>
          <a:lstStyle/>
          <a:p>
            <a:r>
              <a:rPr lang="en-US" dirty="0" smtClean="0"/>
              <a:t>Phosphorus in the Colorado River Watershed</a:t>
            </a:r>
          </a:p>
          <a:p>
            <a:pPr lvl="1"/>
            <a:r>
              <a:rPr lang="en-US" dirty="0" smtClean="0"/>
              <a:t>How does TP, </a:t>
            </a:r>
            <a:r>
              <a:rPr lang="en-US" dirty="0" smtClean="0"/>
              <a:t>TDP variability </a:t>
            </a:r>
            <a:r>
              <a:rPr lang="en-US" dirty="0" smtClean="0"/>
              <a:t>vary with stream size? </a:t>
            </a:r>
          </a:p>
          <a:p>
            <a:pPr lvl="1"/>
            <a:r>
              <a:rPr lang="en-US" dirty="0" smtClean="0"/>
              <a:t>How does TP, </a:t>
            </a:r>
            <a:r>
              <a:rPr lang="en-US" dirty="0" smtClean="0"/>
              <a:t>TDP concentration </a:t>
            </a:r>
            <a:r>
              <a:rPr lang="en-US" dirty="0" smtClean="0"/>
              <a:t>vary with differing land use? </a:t>
            </a:r>
          </a:p>
          <a:p>
            <a:r>
              <a:rPr lang="en-US" dirty="0" smtClean="0"/>
              <a:t>Predictions</a:t>
            </a:r>
          </a:p>
          <a:p>
            <a:pPr lvl="1"/>
            <a:r>
              <a:rPr lang="en-US" dirty="0" smtClean="0"/>
              <a:t>Increased homogeneity in P variability with increasing stream size</a:t>
            </a:r>
          </a:p>
          <a:p>
            <a:pPr lvl="1"/>
            <a:r>
              <a:rPr lang="en-US" dirty="0" smtClean="0"/>
              <a:t>Increasing P quantity with increased anthropogenic effect</a:t>
            </a:r>
          </a:p>
        </p:txBody>
      </p:sp>
      <p:pic>
        <p:nvPicPr>
          <p:cNvPr id="4" name="Picture 3" descr="Screen Shot 2017-05-05 at 15.57.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117" y="5773497"/>
            <a:ext cx="7092553" cy="863010"/>
          </a:xfrm>
          <a:prstGeom prst="rect">
            <a:avLst/>
          </a:prstGeom>
          <a:ln>
            <a:solidFill>
              <a:srgbClr val="000000"/>
            </a:solidFill>
          </a:ln>
          <a:effectLst>
            <a:outerShdw blurRad="190500" dist="76200" dir="2700000" sx="101000" sy="101000" algn="tl" rotWithShape="0">
              <a:srgbClr val="000000">
                <a:alpha val="43000"/>
              </a:srgbClr>
            </a:outerShdw>
          </a:effectLst>
        </p:spPr>
      </p:pic>
    </p:spTree>
    <p:extLst>
      <p:ext uri="{BB962C8B-B14F-4D97-AF65-F5344CB8AC3E}">
        <p14:creationId xmlns:p14="http://schemas.microsoft.com/office/powerpoint/2010/main" val="14521342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Colorado River Watershed</a:t>
            </a:r>
            <a:endParaRPr lang="en-US" dirty="0"/>
          </a:p>
        </p:txBody>
      </p:sp>
      <p:sp>
        <p:nvSpPr>
          <p:cNvPr id="3" name="Content Placeholder 2"/>
          <p:cNvSpPr>
            <a:spLocks noGrp="1"/>
          </p:cNvSpPr>
          <p:nvPr>
            <p:ph idx="1"/>
          </p:nvPr>
        </p:nvSpPr>
        <p:spPr>
          <a:xfrm>
            <a:off x="457200" y="1598389"/>
            <a:ext cx="2517950" cy="4883639"/>
          </a:xfrm>
        </p:spPr>
        <p:txBody>
          <a:bodyPr>
            <a:normAutofit/>
          </a:bodyPr>
          <a:lstStyle/>
          <a:p>
            <a:r>
              <a:rPr lang="en-US" sz="2400" dirty="0" smtClean="0"/>
              <a:t>United States watersheds divided by HUC categories</a:t>
            </a:r>
          </a:p>
          <a:p>
            <a:r>
              <a:rPr lang="en-US" sz="2400" dirty="0" smtClean="0"/>
              <a:t>Up to 8 numbers per division</a:t>
            </a:r>
            <a:endParaRPr lang="en-US" sz="2400" dirty="0"/>
          </a:p>
          <a:p>
            <a:r>
              <a:rPr lang="en-US" sz="2400" dirty="0" smtClean="0"/>
              <a:t>Colorado River Watershed: HUC2 = 15</a:t>
            </a:r>
            <a:endParaRPr lang="en-US" sz="2400" dirty="0"/>
          </a:p>
        </p:txBody>
      </p:sp>
      <p:pic>
        <p:nvPicPr>
          <p:cNvPr id="5" name="Picture 4" descr="Screen Shot 2017-05-05 at 4.08.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6465" y="1598389"/>
            <a:ext cx="5560336" cy="3861618"/>
          </a:xfrm>
          <a:prstGeom prst="rect">
            <a:avLst/>
          </a:prstGeom>
          <a:ln>
            <a:solidFill>
              <a:schemeClr val="tx1"/>
            </a:solidFill>
          </a:ln>
          <a:effectLst>
            <a:outerShdw blurRad="190500" dist="63500" dir="2700000" sx="101000" sy="101000" algn="tl" rotWithShape="0">
              <a:srgbClr val="000000">
                <a:alpha val="43000"/>
              </a:srgbClr>
            </a:outerShdw>
          </a:effectLst>
        </p:spPr>
      </p:pic>
      <p:sp>
        <p:nvSpPr>
          <p:cNvPr id="6" name="TextBox 5"/>
          <p:cNvSpPr txBox="1"/>
          <p:nvPr/>
        </p:nvSpPr>
        <p:spPr>
          <a:xfrm>
            <a:off x="791724" y="5377532"/>
            <a:ext cx="7504883" cy="1200328"/>
          </a:xfrm>
          <a:prstGeom prst="rect">
            <a:avLst/>
          </a:prstGeom>
          <a:noFill/>
        </p:spPr>
        <p:txBody>
          <a:bodyPr wrap="square" rtlCol="0">
            <a:spAutoFit/>
          </a:bodyPr>
          <a:lstStyle/>
          <a:p>
            <a:r>
              <a:rPr lang="en-US" sz="2400" dirty="0" smtClean="0"/>
              <a:t>HUC4 = 1501</a:t>
            </a:r>
            <a:br>
              <a:rPr lang="en-US" sz="2400" dirty="0" smtClean="0"/>
            </a:br>
            <a:r>
              <a:rPr lang="fr-CA" sz="2400" dirty="0" smtClean="0"/>
              <a:t>HUC8 = 14050006 (Corral </a:t>
            </a:r>
            <a:r>
              <a:rPr lang="fr-CA" sz="2400" dirty="0" err="1" smtClean="0"/>
              <a:t>Gulch</a:t>
            </a:r>
            <a:r>
              <a:rPr lang="fr-CA" sz="2400" dirty="0" smtClean="0"/>
              <a:t> </a:t>
            </a:r>
            <a:r>
              <a:rPr lang="fr-CA" sz="2400" dirty="0" err="1" smtClean="0"/>
              <a:t>Near</a:t>
            </a:r>
            <a:r>
              <a:rPr lang="fr-CA" sz="2400" dirty="0" smtClean="0"/>
              <a:t> </a:t>
            </a:r>
            <a:r>
              <a:rPr lang="fr-CA" sz="2400" dirty="0" err="1" smtClean="0"/>
              <a:t>Rangely</a:t>
            </a:r>
            <a:r>
              <a:rPr lang="fr-CA" sz="2400" dirty="0" smtClean="0"/>
              <a:t>, CO)</a:t>
            </a:r>
            <a:br>
              <a:rPr lang="fr-CA" sz="2400" dirty="0" smtClean="0"/>
            </a:br>
            <a:r>
              <a:rPr lang="fr-CA" sz="2400" dirty="0" smtClean="0"/>
              <a:t>	</a:t>
            </a:r>
            <a:r>
              <a:rPr lang="fr-CA" sz="2000" dirty="0" smtClean="0"/>
              <a:t>Drainage area: 31.8 </a:t>
            </a:r>
            <a:r>
              <a:rPr lang="fr-CA" sz="2000" dirty="0" err="1" smtClean="0"/>
              <a:t>sqm</a:t>
            </a:r>
            <a:endParaRPr lang="en-US" sz="2000" dirty="0"/>
          </a:p>
        </p:txBody>
      </p:sp>
    </p:spTree>
    <p:extLst>
      <p:ext uri="{BB962C8B-B14F-4D97-AF65-F5344CB8AC3E}">
        <p14:creationId xmlns:p14="http://schemas.microsoft.com/office/powerpoint/2010/main" val="27799826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Management</a:t>
            </a:r>
            <a:endParaRPr lang="en-US" dirty="0"/>
          </a:p>
        </p:txBody>
      </p:sp>
      <p:sp>
        <p:nvSpPr>
          <p:cNvPr id="3" name="Content Placeholder 2"/>
          <p:cNvSpPr>
            <a:spLocks noGrp="1"/>
          </p:cNvSpPr>
          <p:nvPr>
            <p:ph idx="1"/>
          </p:nvPr>
        </p:nvSpPr>
        <p:spPr>
          <a:xfrm>
            <a:off x="457200" y="1600200"/>
            <a:ext cx="8229600" cy="5257800"/>
          </a:xfrm>
        </p:spPr>
        <p:txBody>
          <a:bodyPr>
            <a:normAutofit fontScale="85000" lnSpcReduction="10000"/>
          </a:bodyPr>
          <a:lstStyle/>
          <a:p>
            <a:r>
              <a:rPr lang="en-US" dirty="0" err="1" smtClean="0"/>
              <a:t>OpenRefine</a:t>
            </a:r>
            <a:endParaRPr lang="en-US" dirty="0" smtClean="0"/>
          </a:p>
          <a:p>
            <a:pPr lvl="1"/>
            <a:r>
              <a:rPr lang="en-US" dirty="0" smtClean="0"/>
              <a:t>Cleaned the two data sets (Phosphorus &amp; Land Use Tables)</a:t>
            </a:r>
          </a:p>
          <a:p>
            <a:r>
              <a:rPr lang="en-US" dirty="0" smtClean="0"/>
              <a:t>R via </a:t>
            </a:r>
            <a:r>
              <a:rPr lang="en-US" dirty="0" err="1" smtClean="0"/>
              <a:t>Jupyter</a:t>
            </a:r>
            <a:endParaRPr lang="en-US" dirty="0" smtClean="0"/>
          </a:p>
          <a:p>
            <a:pPr lvl="1"/>
            <a:r>
              <a:rPr lang="en-US" dirty="0" smtClean="0"/>
              <a:t>Average of </a:t>
            </a:r>
            <a:r>
              <a:rPr lang="en-US" dirty="0" err="1" smtClean="0"/>
              <a:t>LandUse</a:t>
            </a:r>
            <a:r>
              <a:rPr lang="en-US" dirty="0" smtClean="0"/>
              <a:t> </a:t>
            </a:r>
            <a:r>
              <a:rPr lang="en-US" dirty="0" smtClean="0"/>
              <a:t>at the</a:t>
            </a:r>
            <a:r>
              <a:rPr lang="en-US" dirty="0" smtClean="0"/>
              <a:t> HUC8 scale</a:t>
            </a:r>
            <a:endParaRPr lang="en-US" dirty="0" smtClean="0"/>
          </a:p>
          <a:p>
            <a:r>
              <a:rPr lang="en-US" dirty="0" smtClean="0"/>
              <a:t>SQL</a:t>
            </a:r>
          </a:p>
          <a:p>
            <a:pPr lvl="1"/>
            <a:r>
              <a:rPr lang="en-US" dirty="0" smtClean="0"/>
              <a:t>Joined Phosphorus Table to Land Use Table by HUC8 unique identifier</a:t>
            </a:r>
          </a:p>
          <a:p>
            <a:r>
              <a:rPr lang="en-US" dirty="0" smtClean="0"/>
              <a:t>GitHub repository</a:t>
            </a:r>
            <a:endParaRPr lang="en-US" dirty="0" smtClean="0"/>
          </a:p>
          <a:p>
            <a:r>
              <a:rPr lang="en-US" dirty="0" smtClean="0"/>
              <a:t>R via </a:t>
            </a:r>
            <a:r>
              <a:rPr lang="en-US" dirty="0" err="1" smtClean="0"/>
              <a:t>Jupyter</a:t>
            </a:r>
            <a:endParaRPr lang="en-US" dirty="0" smtClean="0"/>
          </a:p>
          <a:p>
            <a:pPr lvl="1"/>
            <a:r>
              <a:rPr lang="en-US" dirty="0"/>
              <a:t>Time series</a:t>
            </a:r>
          </a:p>
          <a:p>
            <a:pPr lvl="1"/>
            <a:r>
              <a:rPr lang="en-US" dirty="0" smtClean="0"/>
              <a:t>Standard deviation + means (</a:t>
            </a:r>
            <a:r>
              <a:rPr lang="en-US" dirty="0" err="1" smtClean="0"/>
              <a:t>dplyr</a:t>
            </a:r>
            <a:r>
              <a:rPr lang="en-US" dirty="0" smtClean="0"/>
              <a:t> package)</a:t>
            </a:r>
            <a:endParaRPr lang="en-US" dirty="0" smtClean="0"/>
          </a:p>
          <a:p>
            <a:pPr lvl="1"/>
            <a:r>
              <a:rPr lang="en-US" dirty="0" smtClean="0"/>
              <a:t>Multiple linear </a:t>
            </a:r>
            <a:r>
              <a:rPr lang="en-US" dirty="0" smtClean="0"/>
              <a:t>regression</a:t>
            </a:r>
            <a:endParaRPr lang="en-US" dirty="0" smtClean="0"/>
          </a:p>
        </p:txBody>
      </p:sp>
    </p:spTree>
    <p:extLst>
      <p:ext uri="{BB962C8B-B14F-4D97-AF65-F5344CB8AC3E}">
        <p14:creationId xmlns:p14="http://schemas.microsoft.com/office/powerpoint/2010/main" val="33258897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a:t>
            </a:r>
            <a:endParaRPr lang="en-US" dirty="0"/>
          </a:p>
        </p:txBody>
      </p:sp>
      <p:sp>
        <p:nvSpPr>
          <p:cNvPr id="3" name="Content Placeholder 2"/>
          <p:cNvSpPr>
            <a:spLocks noGrp="1"/>
          </p:cNvSpPr>
          <p:nvPr>
            <p:ph idx="1"/>
          </p:nvPr>
        </p:nvSpPr>
        <p:spPr>
          <a:xfrm>
            <a:off x="457200" y="1191340"/>
            <a:ext cx="8229600" cy="4978559"/>
          </a:xfrm>
        </p:spPr>
        <p:txBody>
          <a:bodyPr/>
          <a:lstStyle/>
          <a:p>
            <a:r>
              <a:rPr lang="en-US" dirty="0" smtClean="0"/>
              <a:t>10 out of 5053 observations (3 sites)</a:t>
            </a:r>
          </a:p>
          <a:p>
            <a:r>
              <a:rPr lang="en-US" dirty="0" smtClean="0"/>
              <a:t>TP = 4.68 </a:t>
            </a:r>
            <a:r>
              <a:rPr lang="en-US" dirty="0" smtClean="0"/>
              <a:t>to 24 mg/L</a:t>
            </a:r>
          </a:p>
          <a:p>
            <a:pPr lvl="1"/>
            <a:r>
              <a:rPr lang="en-US" dirty="0" smtClean="0"/>
              <a:t>Not biologically possible</a:t>
            </a:r>
            <a:endParaRPr lang="en-US" dirty="0"/>
          </a:p>
          <a:p>
            <a:pPr lvl="1"/>
            <a:r>
              <a:rPr lang="en-US" dirty="0" smtClean="0"/>
              <a:t>Unless town, treatment </a:t>
            </a:r>
            <a:r>
              <a:rPr lang="en-US" dirty="0" smtClean="0"/>
              <a:t>plant</a:t>
            </a:r>
            <a:endParaRPr lang="en-US" dirty="0" smtClean="0"/>
          </a:p>
          <a:p>
            <a:pPr lvl="1"/>
            <a:r>
              <a:rPr lang="en-US" dirty="0" smtClean="0"/>
              <a:t>Google map; </a:t>
            </a:r>
            <a:r>
              <a:rPr lang="en-US" dirty="0" smtClean="0"/>
              <a:t>satellite</a:t>
            </a:r>
          </a:p>
          <a:p>
            <a:pPr lvl="1"/>
            <a:r>
              <a:rPr lang="en-US" dirty="0" smtClean="0"/>
              <a:t>Typo</a:t>
            </a:r>
            <a:endParaRPr lang="en-US" dirty="0"/>
          </a:p>
        </p:txBody>
      </p:sp>
      <p:pic>
        <p:nvPicPr>
          <p:cNvPr id="5" name="Picture 4" descr="USGS-09415000_VIRGIN.RV.AT.LITTLEFIELD.AZ-5kmsca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6839" y="4569251"/>
            <a:ext cx="4077608" cy="2006079"/>
          </a:xfrm>
          <a:prstGeom prst="rect">
            <a:avLst/>
          </a:prstGeom>
          <a:ln>
            <a:solidFill>
              <a:srgbClr val="000000"/>
            </a:solidFill>
          </a:ln>
          <a:effectLst>
            <a:outerShdw blurRad="190500" dist="76200" dir="2700000" sx="101000" sy="101000" algn="tl" rotWithShape="0">
              <a:srgbClr val="000000">
                <a:alpha val="43000"/>
              </a:srgbClr>
            </a:outerShdw>
          </a:effectLst>
        </p:spPr>
      </p:pic>
      <p:pic>
        <p:nvPicPr>
          <p:cNvPr id="6" name="Picture 5" descr="USGS-09415000_VIRGIN.RV.AT.LITTLEFIELD.AZ.10km-sca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14" y="4569251"/>
            <a:ext cx="4064777" cy="2059584"/>
          </a:xfrm>
          <a:prstGeom prst="rect">
            <a:avLst/>
          </a:prstGeom>
          <a:ln>
            <a:solidFill>
              <a:srgbClr val="000000"/>
            </a:solidFill>
          </a:ln>
          <a:effectLst>
            <a:outerShdw blurRad="190500" dist="76200" dir="2700000" sx="101000" sy="101000" algn="tl" rotWithShape="0">
              <a:srgbClr val="000000">
                <a:alpha val="43000"/>
              </a:srgbClr>
            </a:outerShdw>
          </a:effectLst>
        </p:spPr>
      </p:pic>
    </p:spTree>
    <p:extLst>
      <p:ext uri="{BB962C8B-B14F-4D97-AF65-F5344CB8AC3E}">
        <p14:creationId xmlns:p14="http://schemas.microsoft.com/office/powerpoint/2010/main" val="4199420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r="2440"/>
          <a:stretch/>
        </p:blipFill>
        <p:spPr>
          <a:xfrm>
            <a:off x="339095" y="372633"/>
            <a:ext cx="8446670" cy="6122528"/>
          </a:xfrm>
          <a:prstGeom prst="rect">
            <a:avLst/>
          </a:prstGeom>
          <a:ln>
            <a:solidFill>
              <a:schemeClr val="tx1"/>
            </a:solidFill>
          </a:ln>
          <a:effectLst>
            <a:outerShdw blurRad="190500" dist="76200" dir="2700000" sx="101000" sy="101000" algn="tl" rotWithShape="0">
              <a:srgbClr val="000000">
                <a:alpha val="43000"/>
              </a:srgbClr>
            </a:outerShdw>
          </a:effectLst>
        </p:spPr>
      </p:pic>
    </p:spTree>
    <p:extLst>
      <p:ext uri="{BB962C8B-B14F-4D97-AF65-F5344CB8AC3E}">
        <p14:creationId xmlns:p14="http://schemas.microsoft.com/office/powerpoint/2010/main" val="40739470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known-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30279053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sted image at 2017_05_06 03_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552" y="292000"/>
            <a:ext cx="6566000" cy="6566000"/>
          </a:xfrm>
          <a:prstGeom prst="rect">
            <a:avLst/>
          </a:prstGeom>
        </p:spPr>
      </p:pic>
      <p:sp>
        <p:nvSpPr>
          <p:cNvPr id="2" name="TextBox 1"/>
          <p:cNvSpPr txBox="1"/>
          <p:nvPr/>
        </p:nvSpPr>
        <p:spPr>
          <a:xfrm>
            <a:off x="1436913" y="310240"/>
            <a:ext cx="7170617" cy="523220"/>
          </a:xfrm>
          <a:prstGeom prst="rect">
            <a:avLst/>
          </a:prstGeom>
          <a:noFill/>
        </p:spPr>
        <p:txBody>
          <a:bodyPr wrap="none" rtlCol="0">
            <a:spAutoFit/>
          </a:bodyPr>
          <a:lstStyle/>
          <a:p>
            <a:r>
              <a:rPr lang="en-US" sz="2800" dirty="0" smtClean="0"/>
              <a:t>TP variability (</a:t>
            </a:r>
            <a:r>
              <a:rPr lang="en-US" sz="2800" dirty="0" smtClean="0"/>
              <a:t>log SD +1 </a:t>
            </a:r>
            <a:r>
              <a:rPr lang="en-US" sz="2800" dirty="0" smtClean="0"/>
              <a:t>by site) vs Stream Order</a:t>
            </a:r>
            <a:endParaRPr lang="en-US" sz="2800" dirty="0"/>
          </a:p>
        </p:txBody>
      </p:sp>
    </p:spTree>
    <p:extLst>
      <p:ext uri="{BB962C8B-B14F-4D97-AF65-F5344CB8AC3E}">
        <p14:creationId xmlns:p14="http://schemas.microsoft.com/office/powerpoint/2010/main" val="17922586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sted image at 2017_05_06 03_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057" y="360715"/>
            <a:ext cx="6234545" cy="6234545"/>
          </a:xfrm>
          <a:prstGeom prst="rect">
            <a:avLst/>
          </a:prstGeom>
        </p:spPr>
      </p:pic>
      <p:sp>
        <p:nvSpPr>
          <p:cNvPr id="3" name="TextBox 2"/>
          <p:cNvSpPr txBox="1"/>
          <p:nvPr/>
        </p:nvSpPr>
        <p:spPr>
          <a:xfrm>
            <a:off x="1436913" y="310240"/>
            <a:ext cx="7473584" cy="523220"/>
          </a:xfrm>
          <a:prstGeom prst="rect">
            <a:avLst/>
          </a:prstGeom>
          <a:noFill/>
        </p:spPr>
        <p:txBody>
          <a:bodyPr wrap="none" rtlCol="0">
            <a:spAutoFit/>
          </a:bodyPr>
          <a:lstStyle/>
          <a:p>
            <a:r>
              <a:rPr lang="en-US" sz="2800" dirty="0" smtClean="0"/>
              <a:t>TDP variability (log </a:t>
            </a:r>
            <a:r>
              <a:rPr lang="en-US" sz="2800" dirty="0" smtClean="0"/>
              <a:t>SD + 1 </a:t>
            </a:r>
            <a:r>
              <a:rPr lang="en-US" sz="2800" dirty="0" smtClean="0"/>
              <a:t>by site) vs Stream Order</a:t>
            </a:r>
            <a:endParaRPr lang="en-US" sz="2800" dirty="0"/>
          </a:p>
        </p:txBody>
      </p:sp>
    </p:spTree>
    <p:extLst>
      <p:ext uri="{BB962C8B-B14F-4D97-AF65-F5344CB8AC3E}">
        <p14:creationId xmlns:p14="http://schemas.microsoft.com/office/powerpoint/2010/main" val="3300094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421</TotalTime>
  <Words>546</Words>
  <Application>Microsoft Macintosh PowerPoint</Application>
  <PresentationFormat>On-screen Show (4:3)</PresentationFormat>
  <Paragraphs>73</Paragraphs>
  <Slides>19</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Calibri</vt:lpstr>
      <vt:lpstr>Mangal</vt:lpstr>
      <vt:lpstr>Arial</vt:lpstr>
      <vt:lpstr>Office Theme</vt:lpstr>
      <vt:lpstr>PowerPoint Presentation</vt:lpstr>
      <vt:lpstr>DDESSS Project</vt:lpstr>
      <vt:lpstr>Colorado River Watershed</vt:lpstr>
      <vt:lpstr>Data Management</vt:lpstr>
      <vt:lpstr>Outliers</vt:lpstr>
      <vt:lpstr>PowerPoint Presentation</vt:lpstr>
      <vt:lpstr>PowerPoint Presentation</vt:lpstr>
      <vt:lpstr>PowerPoint Presentation</vt:lpstr>
      <vt:lpstr>PowerPoint Presentation</vt:lpstr>
      <vt:lpstr>Total P, multiple linear regression</vt:lpstr>
      <vt:lpstr>PowerPoint Presentation</vt:lpstr>
      <vt:lpstr>PowerPoint Presentation</vt:lpstr>
      <vt:lpstr>PowerPoint Presentation</vt:lpstr>
      <vt:lpstr>PowerPoint Presentation</vt:lpstr>
      <vt:lpstr>GitHub</vt:lpstr>
      <vt:lpstr>PowerPoint Presentation</vt:lpstr>
      <vt:lpstr>Zero Answers, Infinite Questions</vt:lpstr>
      <vt:lpstr>Lessons Learned</vt:lpstr>
      <vt:lpstr>THANK YOU!!</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Stephanie Shousha</dc:creator>
  <cp:lastModifiedBy>Naíla da Costa</cp:lastModifiedBy>
  <cp:revision>28</cp:revision>
  <dcterms:created xsi:type="dcterms:W3CDTF">2017-05-06T18:38:06Z</dcterms:created>
  <dcterms:modified xsi:type="dcterms:W3CDTF">2017-05-07T15:56:37Z</dcterms:modified>
</cp:coreProperties>
</file>